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A2276A-2381-4D63-A261-F30CD3C850FE}">
  <a:tblStyle styleId="{15A2276A-2381-4D63-A261-F30CD3C85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2332d6dd6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2332d6dd6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2332d6dd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2332d6dd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2332d6dd6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2332d6dd6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2332d6dd6_3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2332d6dd6_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2332d6dd6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2332d6dd6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2332d6dd6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2332d6dd6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2332d6dd6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2332d6dd6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2332d6dd6_3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2332d6dd6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233a2821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233a2821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233a2821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233a282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233a2821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233a2821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2332d6dd6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2332d6dd6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233a2821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233a2821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233a28212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233a28212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233a28212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233a28212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233a2821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233a2821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233a2821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233a2821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233a28212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233a28212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2332d6dd6_3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2332d6dd6_3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2332d6dd6_3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2332d6dd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233a2821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b233a2821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2332d6dd6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2332d6dd6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88252dc4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88252dc4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2332d6dd6_3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2332d6dd6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2332d6dd6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2332d6dd6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2332d6dd6_3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2332d6dd6_3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2332d6d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2332d6d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2332d6dd6_3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2332d6dd6_3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4294967295" type="ctrTitle"/>
          </p:nvPr>
        </p:nvSpPr>
        <p:spPr>
          <a:xfrm>
            <a:off x="6560025" y="841625"/>
            <a:ext cx="2392800" cy="22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Iowa Liquor Sales</a:t>
            </a:r>
            <a:endParaRPr/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6484375" y="3288800"/>
            <a:ext cx="25929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NYCDSA Cohort 023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Richa Vala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Jenny Yung</a:t>
            </a:r>
            <a:endParaRPr b="1" sz="1800"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73250"/>
            <a:ext cx="6331973" cy="38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/>
          <p:nvPr>
            <p:ph type="title"/>
          </p:nvPr>
        </p:nvSpPr>
        <p:spPr>
          <a:xfrm>
            <a:off x="469550" y="0"/>
            <a:ext cx="765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K-Means Clustering</a:t>
            </a:r>
            <a:endParaRPr sz="800"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250" y="704175"/>
            <a:ext cx="5798251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272700" y="1628850"/>
            <a:ext cx="2421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Observations = 1,975 stores</a:t>
            </a:r>
            <a:endParaRPr b="1" sz="20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72700" y="2741950"/>
            <a:ext cx="2421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Mean purchase orders by month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607450" y="628050"/>
            <a:ext cx="2145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600">
                <a:latin typeface="Lato"/>
                <a:ea typeface="Lato"/>
                <a:cs typeface="Lato"/>
                <a:sym typeface="Lato"/>
              </a:rPr>
              <a:t>Clusters  = 4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/>
        </p:nvSpPr>
        <p:spPr>
          <a:xfrm>
            <a:off x="272700" y="1552650"/>
            <a:ext cx="2421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Observations = 1,975 stores</a:t>
            </a:r>
            <a:endParaRPr b="1" sz="20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272700" y="2665750"/>
            <a:ext cx="2421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Mean purchase orders by month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07450" y="628050"/>
            <a:ext cx="2145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600">
                <a:latin typeface="Lato"/>
                <a:ea typeface="Lato"/>
                <a:cs typeface="Lato"/>
                <a:sym typeface="Lato"/>
              </a:rPr>
              <a:t>Clusters  = 3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950" y="838200"/>
            <a:ext cx="553402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2479"/>
            <a:ext cx="4701751" cy="340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54140"/>
            <a:ext cx="4542525" cy="330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015650"/>
            <a:ext cx="5192064" cy="37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0"/>
          <p:cNvSpPr txBox="1"/>
          <p:nvPr>
            <p:ph idx="4294967295" type="title"/>
          </p:nvPr>
        </p:nvSpPr>
        <p:spPr>
          <a:xfrm>
            <a:off x="499850" y="480450"/>
            <a:ext cx="317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Elbow Plot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/>
        </p:nvSpPr>
        <p:spPr>
          <a:xfrm>
            <a:off x="1620275" y="474900"/>
            <a:ext cx="1408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Cluster 1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6116075" y="474900"/>
            <a:ext cx="1408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 2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013" y="1173000"/>
            <a:ext cx="4605387" cy="314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0975"/>
            <a:ext cx="4345507" cy="31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/>
        </p:nvSpPr>
        <p:spPr>
          <a:xfrm>
            <a:off x="1620275" y="474900"/>
            <a:ext cx="1408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Cluster 3</a:t>
            </a:r>
            <a:endParaRPr b="1" sz="18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6039875" y="474900"/>
            <a:ext cx="1408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Cluster 4</a:t>
            </a:r>
            <a:endParaRPr b="1" sz="18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96800"/>
            <a:ext cx="4424054" cy="3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476" y="1096800"/>
            <a:ext cx="4455124" cy="316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83992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2219325" y="682500"/>
            <a:ext cx="5232000" cy="1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000000"/>
                </a:solidFill>
              </a:rPr>
              <a:t>Market Basket Analysis</a:t>
            </a:r>
            <a:endParaRPr b="1" sz="3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C0000"/>
                </a:solidFill>
              </a:rPr>
              <a:t>Apriori : Frequent Itemset Mining Algorithm</a:t>
            </a:r>
            <a:endParaRPr b="1"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125" y="2082925"/>
            <a:ext cx="4659748" cy="269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/>
        </p:nvSpPr>
        <p:spPr>
          <a:xfrm>
            <a:off x="7179475" y="2311525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575250" y="0"/>
            <a:ext cx="7688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What’s Iowa’s Most Popular Liquor Brand?</a:t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 txBox="1"/>
          <p:nvPr/>
        </p:nvSpPr>
        <p:spPr>
          <a:xfrm>
            <a:off x="646500" y="1500200"/>
            <a:ext cx="7993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7940275" y="1221650"/>
            <a:ext cx="10500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5813675" y="1667500"/>
            <a:ext cx="25503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Hawkeye Vodka 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Black Velvet Whiskey</a:t>
            </a:r>
            <a:endParaRPr b="1" sz="26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50" y="649375"/>
            <a:ext cx="4921174" cy="41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idx="1" type="body"/>
          </p:nvPr>
        </p:nvSpPr>
        <p:spPr>
          <a:xfrm>
            <a:off x="496025" y="0"/>
            <a:ext cx="76887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Association Rules For Convenience Stores</a:t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6429375" y="1103700"/>
            <a:ext cx="1575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00" y="1289625"/>
            <a:ext cx="5826344" cy="34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69" y="1380900"/>
            <a:ext cx="2076450" cy="2657475"/>
          </a:xfrm>
          <a:prstGeom prst="rect">
            <a:avLst/>
          </a:prstGeom>
          <a:noFill/>
          <a:ln cap="flat" cmpd="dbl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1" name="Google Shape;341;p36"/>
          <p:cNvCxnSpPr/>
          <p:nvPr/>
        </p:nvCxnSpPr>
        <p:spPr>
          <a:xfrm flipH="1">
            <a:off x="8436946" y="1647352"/>
            <a:ext cx="392100" cy="2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380925" y="635250"/>
            <a:ext cx="8008200" cy="16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Submitting a bid to win a contract to work for</a:t>
            </a:r>
            <a:r>
              <a:rPr lang="en-GB" sz="1800"/>
              <a:t> private investors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Investors want to open up liquor store(s) in Iowa  but need guidance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Looking for a niche in the Iowa liquor market (lower competition)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Investors considering a handful of data scientist’s proposals, this is an initial view of the analysis &amp; insights we can provide </a:t>
            </a:r>
            <a:endParaRPr sz="1800"/>
          </a:p>
        </p:txBody>
      </p:sp>
      <p:sp>
        <p:nvSpPr>
          <p:cNvPr id="184" name="Google Shape;184;p19"/>
          <p:cNvSpPr txBox="1"/>
          <p:nvPr>
            <p:ph idx="4294967295" type="title"/>
          </p:nvPr>
        </p:nvSpPr>
        <p:spPr>
          <a:xfrm>
            <a:off x="424650" y="2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Proposal</a:t>
            </a:r>
            <a:r>
              <a:rPr lang="en-GB"/>
              <a:t> 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665061"/>
            <a:ext cx="8312925" cy="240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idx="1" type="body"/>
          </p:nvPr>
        </p:nvSpPr>
        <p:spPr>
          <a:xfrm>
            <a:off x="499050" y="0"/>
            <a:ext cx="76887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Association Rules For Retail Liquor Stores</a:t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6AA84F"/>
              </a:solidFill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6429375" y="1103700"/>
            <a:ext cx="1575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25" y="877725"/>
            <a:ext cx="5664576" cy="36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76" y="1207300"/>
            <a:ext cx="2124075" cy="2667000"/>
          </a:xfrm>
          <a:prstGeom prst="rect">
            <a:avLst/>
          </a:prstGeom>
          <a:noFill/>
          <a:ln cap="flat" cmpd="dbl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0" name="Google Shape;350;p37"/>
          <p:cNvCxnSpPr/>
          <p:nvPr/>
        </p:nvCxnSpPr>
        <p:spPr>
          <a:xfrm flipH="1">
            <a:off x="8436946" y="1472750"/>
            <a:ext cx="392100" cy="2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idx="1" type="body"/>
          </p:nvPr>
        </p:nvSpPr>
        <p:spPr>
          <a:xfrm>
            <a:off x="424650" y="0"/>
            <a:ext cx="768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Association Rules For Supermarket 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6429375" y="1103700"/>
            <a:ext cx="1575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6221500" y="1275050"/>
            <a:ext cx="18840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6091900" y="1103700"/>
            <a:ext cx="2143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900" y="1403650"/>
            <a:ext cx="2114550" cy="2724150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9125"/>
            <a:ext cx="5787100" cy="347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8"/>
          <p:cNvCxnSpPr/>
          <p:nvPr/>
        </p:nvCxnSpPr>
        <p:spPr>
          <a:xfrm flipH="1">
            <a:off x="8117345" y="1723552"/>
            <a:ext cx="392100" cy="2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idx="1" type="body"/>
          </p:nvPr>
        </p:nvSpPr>
        <p:spPr>
          <a:xfrm>
            <a:off x="499050" y="0"/>
            <a:ext cx="76887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Association Rules For Big Box</a:t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6429375" y="1103700"/>
            <a:ext cx="1575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7458075" y="685800"/>
            <a:ext cx="14037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1403650"/>
            <a:ext cx="5526278" cy="34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078" y="1403650"/>
            <a:ext cx="2105025" cy="2657475"/>
          </a:xfrm>
          <a:prstGeom prst="rect">
            <a:avLst/>
          </a:prstGeom>
          <a:noFill/>
          <a:ln cap="flat" cmpd="dbl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1" name="Google Shape;371;p39"/>
          <p:cNvCxnSpPr/>
          <p:nvPr/>
        </p:nvCxnSpPr>
        <p:spPr>
          <a:xfrm flipH="1">
            <a:off x="8117345" y="1639951"/>
            <a:ext cx="392100" cy="2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>
            <p:ph idx="1" type="body"/>
          </p:nvPr>
        </p:nvSpPr>
        <p:spPr>
          <a:xfrm>
            <a:off x="290850" y="1850"/>
            <a:ext cx="87255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Common Items Sold By Retail &amp; Convenience Stores</a:t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7" name="Google Shape;377;p40"/>
          <p:cNvGraphicFramePr/>
          <p:nvPr/>
        </p:nvGraphicFramePr>
        <p:xfrm>
          <a:off x="2764050" y="6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{15A2276A-2381-4D63-A261-F30CD3C850FE}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Frequent Items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Hawkeye Vodka</a:t>
                      </a:r>
                      <a:endParaRPr sz="1200"/>
                    </a:p>
                  </a:txBody>
                  <a:tcPr marT="90000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Black Velvet</a:t>
                      </a:r>
                      <a:endParaRPr sz="1200"/>
                    </a:p>
                  </a:txBody>
                  <a:tcPr marT="90000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Captain Morgan Original Spiced Rum</a:t>
                      </a:r>
                      <a:endParaRPr sz="1200"/>
                    </a:p>
                  </a:txBody>
                  <a:tcPr marT="90000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Five O'clock Vodka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0000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Fireball Cinnamon whiskey</a:t>
                      </a:r>
                      <a:endParaRPr sz="1200"/>
                    </a:p>
                  </a:txBody>
                  <a:tcPr marT="90000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Jack Daniels Old #7 Black Label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0000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Jim Beam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0000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Admiral Nelson Spiced Rum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0000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Bacardi Supreme Rum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0000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Crown Royal Canadian Whisky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0000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456175" y="0"/>
            <a:ext cx="768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Seasonal Liquor : How Often Is Eggnog Sold?</a:t>
            </a:r>
            <a:r>
              <a:rPr b="1" lang="en-GB" sz="2400">
                <a:solidFill>
                  <a:srgbClr val="000000"/>
                </a:solidFill>
                <a:highlight>
                  <a:srgbClr val="FFFFFE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-GB" sz="1700">
                <a:solidFill>
                  <a:srgbClr val="000000"/>
                </a:solidFill>
                <a:highlight>
                  <a:srgbClr val="FFFFFE"/>
                </a:highlight>
              </a:rPr>
              <a:t> </a:t>
            </a:r>
            <a:endParaRPr b="1" sz="170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solidFill>
                <a:srgbClr val="6AA84F"/>
              </a:solidFill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7179475" y="1082275"/>
            <a:ext cx="1575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7458075" y="685800"/>
            <a:ext cx="14037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6311500" y="1360875"/>
            <a:ext cx="19182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5" y="618600"/>
            <a:ext cx="4229876" cy="363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200" y="674635"/>
            <a:ext cx="4229875" cy="3985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idx="1" type="body"/>
          </p:nvPr>
        </p:nvSpPr>
        <p:spPr>
          <a:xfrm>
            <a:off x="303775" y="0"/>
            <a:ext cx="76887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Association Rules For Eggnog</a:t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6AA84F"/>
              </a:solidFill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7179475" y="1082275"/>
            <a:ext cx="1575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7458075" y="685800"/>
            <a:ext cx="14037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5779950" y="16429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275"/>
            <a:ext cx="5436189" cy="36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575" y="1500875"/>
            <a:ext cx="2133600" cy="2628900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>
            <p:ph idx="4294967295" type="ctrTitle"/>
          </p:nvPr>
        </p:nvSpPr>
        <p:spPr>
          <a:xfrm>
            <a:off x="3867600" y="-114125"/>
            <a:ext cx="46284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Initial Recommendations:</a:t>
            </a:r>
            <a:endParaRPr sz="1400"/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5" y="168725"/>
            <a:ext cx="320275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3"/>
          <p:cNvSpPr txBox="1"/>
          <p:nvPr/>
        </p:nvSpPr>
        <p:spPr>
          <a:xfrm>
            <a:off x="3826000" y="1013050"/>
            <a:ext cx="46284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Growth in convenience stores is adding more competition to retail liquor stores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Iowans are loyal to their liquor and buy the tried &amp; true - whiskey and vodka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Seasonality exists in products - especially in summer &amp; winter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Basket associations between retail &amp; convenience stores show similar products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idx="4294967295" type="ctrTitle"/>
          </p:nvPr>
        </p:nvSpPr>
        <p:spPr>
          <a:xfrm>
            <a:off x="6473725" y="1587000"/>
            <a:ext cx="2393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</a:t>
            </a:r>
            <a:r>
              <a:rPr lang="en-GB" sz="4800"/>
              <a:t>!</a:t>
            </a:r>
            <a:endParaRPr/>
          </a:p>
        </p:txBody>
      </p:sp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5" y="152400"/>
            <a:ext cx="59646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730725" y="556650"/>
            <a:ext cx="38934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Iowa</a:t>
            </a:r>
            <a:endParaRPr b="0"/>
          </a:p>
        </p:txBody>
      </p:sp>
      <p:sp>
        <p:nvSpPr>
          <p:cNvPr id="416" name="Google Shape;416;p45"/>
          <p:cNvSpPr txBox="1"/>
          <p:nvPr>
            <p:ph idx="1" type="body"/>
          </p:nvPr>
        </p:nvSpPr>
        <p:spPr>
          <a:xfrm>
            <a:off x="33400" y="1250775"/>
            <a:ext cx="3228300" cy="3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Population:  31.5M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Population rank:  31st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Area rank:  26th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Density rank:  36th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Median Income:  $60K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Income rank:  26th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Major cities: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Des Moines - 217K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Cedar Rapids - 133K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Economy: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Manufacturing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Agriculture</a:t>
            </a:r>
            <a:endParaRPr sz="1500"/>
          </a:p>
        </p:txBody>
      </p:sp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225" y="874375"/>
            <a:ext cx="5855725" cy="38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5"/>
          <p:cNvSpPr txBox="1"/>
          <p:nvPr>
            <p:ph type="title"/>
          </p:nvPr>
        </p:nvSpPr>
        <p:spPr>
          <a:xfrm>
            <a:off x="240950" y="0"/>
            <a:ext cx="765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Appendix A</a:t>
            </a:r>
            <a:endParaRPr sz="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/>
          <p:nvPr>
            <p:ph idx="1" type="body"/>
          </p:nvPr>
        </p:nvSpPr>
        <p:spPr>
          <a:xfrm>
            <a:off x="729450" y="653650"/>
            <a:ext cx="76887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solidFill>
                  <a:srgbClr val="6AA84F"/>
                </a:solidFill>
              </a:rPr>
              <a:t>Frequent Items in Supermarket</a:t>
            </a:r>
            <a:endParaRPr b="1" sz="1600">
              <a:solidFill>
                <a:srgbClr val="6AA84F"/>
              </a:solidFill>
            </a:endParaRPr>
          </a:p>
        </p:txBody>
      </p:sp>
      <p:sp>
        <p:nvSpPr>
          <p:cNvPr id="424" name="Google Shape;424;p46"/>
          <p:cNvSpPr txBox="1"/>
          <p:nvPr/>
        </p:nvSpPr>
        <p:spPr>
          <a:xfrm>
            <a:off x="6429375" y="1103700"/>
            <a:ext cx="1575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6221500" y="1275050"/>
            <a:ext cx="18840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6107900" y="996550"/>
            <a:ext cx="2143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25" y="1348850"/>
            <a:ext cx="4700594" cy="34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6"/>
          <p:cNvSpPr txBox="1"/>
          <p:nvPr>
            <p:ph idx="4294967295" type="title"/>
          </p:nvPr>
        </p:nvSpPr>
        <p:spPr>
          <a:xfrm>
            <a:off x="469550" y="0"/>
            <a:ext cx="765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 B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5218950" y="2095097"/>
            <a:ext cx="37830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Descriptive Analytics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Store Clustering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Market Basket Analysis </a:t>
            </a:r>
            <a:endParaRPr sz="1800"/>
          </a:p>
        </p:txBody>
      </p:sp>
      <p:sp>
        <p:nvSpPr>
          <p:cNvPr id="191" name="Google Shape;191;p20"/>
          <p:cNvSpPr txBox="1"/>
          <p:nvPr>
            <p:ph idx="4294967295" type="title"/>
          </p:nvPr>
        </p:nvSpPr>
        <p:spPr>
          <a:xfrm>
            <a:off x="5078625" y="724700"/>
            <a:ext cx="37392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Iowa’s Liquor Market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25" y="899100"/>
            <a:ext cx="4735823" cy="37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/>
        </p:nvSpPr>
        <p:spPr>
          <a:xfrm>
            <a:off x="6731775" y="1512875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+4</a:t>
            </a:r>
            <a:r>
              <a:rPr b="1" lang="en-GB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731775" y="18369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Increase in total orders  to  2019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6731775" y="598475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70%</a:t>
            </a:r>
            <a:endParaRPr b="1" sz="2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6731775" y="9225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Supermarket &amp; Retail store share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575" y="3070400"/>
            <a:ext cx="19526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>
            <p:ph idx="4294967295" type="title"/>
          </p:nvPr>
        </p:nvSpPr>
        <p:spPr>
          <a:xfrm>
            <a:off x="1071575" y="-52950"/>
            <a:ext cx="702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Size of Iowa Liquor Market in Orders ($)</a:t>
            </a:r>
            <a:endParaRPr b="0"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06950"/>
            <a:ext cx="6350776" cy="403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/>
        </p:nvSpPr>
        <p:spPr>
          <a:xfrm>
            <a:off x="5904800" y="19640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$194</a:t>
            </a:r>
            <a:r>
              <a:rPr b="1" lang="en-GB" sz="4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 b="1" sz="48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554550" y="19640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$546K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2064225" y="360272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$57K</a:t>
            </a:r>
            <a:endParaRPr b="1" sz="4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4913900" y="36180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$40K</a:t>
            </a:r>
            <a:endParaRPr b="1" sz="4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3191575" y="19490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$495K</a:t>
            </a:r>
            <a:endParaRPr b="1" sz="48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916100" y="1584903"/>
            <a:ext cx="1768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BIG BOX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3506900" y="1584903"/>
            <a:ext cx="1768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SUPERMARKET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6174200" y="1584903"/>
            <a:ext cx="1768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RETAIL STORE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059100" y="3337500"/>
            <a:ext cx="2307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CONVENIENCE STORE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5183300" y="3337503"/>
            <a:ext cx="1768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DRUGSTORE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8" name="Google Shape;218;p22"/>
          <p:cNvCxnSpPr/>
          <p:nvPr/>
        </p:nvCxnSpPr>
        <p:spPr>
          <a:xfrm>
            <a:off x="4672150" y="3087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2"/>
          <p:cNvCxnSpPr/>
          <p:nvPr/>
        </p:nvCxnSpPr>
        <p:spPr>
          <a:xfrm>
            <a:off x="2995750" y="1182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2"/>
          <p:cNvCxnSpPr/>
          <p:nvPr/>
        </p:nvCxnSpPr>
        <p:spPr>
          <a:xfrm>
            <a:off x="5815150" y="1182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1" name="Google Shape;221;p22"/>
          <p:cNvSpPr txBox="1"/>
          <p:nvPr>
            <p:ph idx="4294967295" type="title"/>
          </p:nvPr>
        </p:nvSpPr>
        <p:spPr>
          <a:xfrm>
            <a:off x="779350" y="674225"/>
            <a:ext cx="74406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Annual Orders by Store Type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837400" y="2701950"/>
            <a:ext cx="1856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97 stores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5180800" y="4378350"/>
            <a:ext cx="1856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95 stores</a:t>
            </a:r>
            <a:endParaRPr b="1" sz="16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2361400" y="4302150"/>
            <a:ext cx="1856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872 </a:t>
            </a:r>
            <a:r>
              <a:rPr b="1" lang="en-GB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 stores</a:t>
            </a:r>
            <a:endParaRPr b="1" sz="16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47600" y="2701950"/>
            <a:ext cx="1856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485</a:t>
            </a:r>
            <a:r>
              <a:rPr b="1" lang="en-GB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 stores</a:t>
            </a:r>
            <a:endParaRPr b="1" sz="16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3504400" y="2701950"/>
            <a:ext cx="1856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314</a:t>
            </a:r>
            <a:r>
              <a:rPr b="1" lang="en-GB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 stores</a:t>
            </a:r>
            <a:endParaRPr b="1" sz="16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271775" y="602625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374</a:t>
            </a:r>
            <a:endParaRPr b="1" sz="21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242100" y="914025"/>
            <a:ext cx="1764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Number of Convenience Stores in 2012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271775" y="1806450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872</a:t>
            </a:r>
            <a:endParaRPr b="1" sz="2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271775" y="2117850"/>
            <a:ext cx="1764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Number of Convenience Stores in 2020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195575" y="3025650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+11</a:t>
            </a:r>
            <a:r>
              <a:rPr b="1" lang="en-GB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271775" y="3341125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Convenience Stores Avg  Yearly Growth</a:t>
            </a: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3"/>
          <p:cNvSpPr txBox="1"/>
          <p:nvPr>
            <p:ph idx="4294967295" type="title"/>
          </p:nvPr>
        </p:nvSpPr>
        <p:spPr>
          <a:xfrm>
            <a:off x="658250" y="-52950"/>
            <a:ext cx="80061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Growth</a:t>
            </a:r>
            <a:r>
              <a:rPr lang="en-GB"/>
              <a:t> of Iowa Liquor Market (Store Count)</a:t>
            </a:r>
            <a:endParaRPr b="0"/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675" y="726225"/>
            <a:ext cx="6771924" cy="418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900" y="845850"/>
            <a:ext cx="1943100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>
            <p:ph idx="4294967295" type="title"/>
          </p:nvPr>
        </p:nvSpPr>
        <p:spPr>
          <a:xfrm>
            <a:off x="1510400" y="0"/>
            <a:ext cx="62610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Annual Liquor Orders by Category</a:t>
            </a:r>
            <a:endParaRPr b="0"/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83300"/>
            <a:ext cx="6723301" cy="395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6999550" y="511650"/>
            <a:ext cx="1269900" cy="44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Tequila </a:t>
            </a:r>
            <a:r>
              <a:rPr b="1" lang="en-GB" sz="17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$22.55</a:t>
            </a:r>
            <a:endParaRPr b="1" sz="17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Whiskey </a:t>
            </a:r>
            <a:r>
              <a:rPr b="1" lang="en-GB" sz="17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$17.61</a:t>
            </a:r>
            <a:endParaRPr b="1" sz="17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Rum </a:t>
            </a:r>
            <a:r>
              <a:rPr b="1" lang="en-GB" sz="17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$14.32</a:t>
            </a:r>
            <a:endParaRPr b="1" sz="17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Brandy </a:t>
            </a:r>
            <a:r>
              <a:rPr b="1" lang="en-GB" sz="17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$12.04</a:t>
            </a:r>
            <a:endParaRPr b="1" sz="17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Vodka </a:t>
            </a:r>
            <a:r>
              <a:rPr b="1" lang="en-GB" sz="17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$11.81</a:t>
            </a:r>
            <a:endParaRPr b="1" sz="17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Eggnog </a:t>
            </a:r>
            <a:r>
              <a:rPr b="1" lang="en-GB" sz="17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$8.24</a:t>
            </a:r>
            <a:endParaRPr b="1" sz="17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5"/>
          <p:cNvSpPr txBox="1"/>
          <p:nvPr>
            <p:ph idx="4294967295" type="title"/>
          </p:nvPr>
        </p:nvSpPr>
        <p:spPr>
          <a:xfrm>
            <a:off x="534425" y="13175"/>
            <a:ext cx="74406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Per Liter</a:t>
            </a:r>
            <a:r>
              <a:rPr lang="en-GB"/>
              <a:t> by Liquor Type</a:t>
            </a:r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34675"/>
            <a:ext cx="6305368" cy="41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/>
        </p:nvSpPr>
        <p:spPr>
          <a:xfrm>
            <a:off x="1584875" y="1360350"/>
            <a:ext cx="8313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Spring 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$15.39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94625" y="3477275"/>
            <a:ext cx="1071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Summer 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$14.74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4994825" y="2562875"/>
            <a:ext cx="1071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Fall </a:t>
            </a:r>
            <a:endParaRPr b="1" sz="16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$15.05</a:t>
            </a:r>
            <a:endParaRPr b="1" sz="16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6518825" y="734075"/>
            <a:ext cx="1071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Winter 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$15.72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6"/>
          <p:cNvSpPr txBox="1"/>
          <p:nvPr>
            <p:ph idx="4294967295" type="title"/>
          </p:nvPr>
        </p:nvSpPr>
        <p:spPr>
          <a:xfrm>
            <a:off x="763025" y="13175"/>
            <a:ext cx="74406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r>
              <a:rPr lang="en-GB"/>
              <a:t>Seasonality - Avg Price Per Liter</a:t>
            </a:r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50" y="581313"/>
            <a:ext cx="7477075" cy="440728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/>
        </p:nvSpPr>
        <p:spPr>
          <a:xfrm>
            <a:off x="1584875" y="1360350"/>
            <a:ext cx="8313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Spring 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$15.39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3547025" y="3477275"/>
            <a:ext cx="1071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Summer 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$14.74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5147225" y="2639075"/>
            <a:ext cx="1071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Fall </a:t>
            </a:r>
            <a:endParaRPr b="1" sz="16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$15.05</a:t>
            </a:r>
            <a:endParaRPr b="1" sz="16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6976025" y="581675"/>
            <a:ext cx="1071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Winter 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$15.72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